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2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allee" initials="ka" lastIdx="1" clrIdx="0">
    <p:extLst>
      <p:ext uri="{19B8F6BF-5375-455C-9EA6-DF929625EA0E}">
        <p15:presenceInfo xmlns:p15="http://schemas.microsoft.com/office/powerpoint/2012/main" userId="S-1-5-21-436374069-1202660629-725345543-34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2026"/>
    <a:srgbClr val="FFC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4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3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29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6910-8E32-4FFC-898F-FF2FABA38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99F9F-2626-4347-8B87-A031BBF7F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0CCFD-BDA3-4526-B55D-EEB0F24D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65DD-9819-4ABC-A784-477AFBA19C86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14490-D970-48C8-8B3E-33498038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919B2-E001-4E9B-BAA9-54F2CE69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3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C9EE-A8C8-426E-9785-92E5475E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11BF-8FC8-48A1-815B-B3180E8EB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44543-2398-41BF-BDCC-7ABD06C0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644A-97F2-4BC4-BBF7-FC141F507563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53A06-541A-480C-A245-933DE2B5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54CC5-4EF5-4102-8947-223B1836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2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7AE19-9F4E-4E6F-B897-F23686A6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0DAA9-498A-4D83-A982-B4438B634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8CE63-5A4C-49AB-8E03-B96E48F9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57FB-5929-4BB2-B658-2B9ECCE64BE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36D19-EAC5-47D8-A8CD-0C9AF2FE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09C3B-1F92-4794-8A09-26CF5848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B5F2-B344-48E6-BE67-132B9DD20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2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AE551-958B-4015-8CEB-0C6D33AA2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FCAB1-4FC5-4515-8821-09345E206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455FC-C8AD-44B7-8E25-05C9929D0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F4BE7-EE72-4BCB-9391-88E28550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4EB7-77EC-481E-BDC6-73CA182AC952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6D5A3-3901-4D3B-A2A5-E2A1C070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3D9F7-53CE-458B-9E4F-7FD6333A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0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96AF5-5198-4E66-B565-1AB5B893E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E59E1-0294-4C05-8D12-A818C8F8B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9BC99-C7B9-4446-9242-BFB5E6B84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195EC-F64C-4569-B4EC-26979EC58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3D2757-91FA-47C3-94E7-0EB641E65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F4CB3C-2CAF-434E-84A2-DC3D06162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6069-A392-4E44-934F-6743D63E2A4F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BDDFCE-5A64-48E7-A95B-540E6FD1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651AC5-BF3A-487F-A89C-1901198FB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1FCE3-95EE-4546-BDA0-34907D7F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3D16B7-3A0C-4B1B-904B-35CA9076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9843-3551-47D6-BD3E-346FBDF458AF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21076-33E6-4648-A760-A85F94D3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CB3F6-1ADD-4C98-81FC-B43FB182C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92047-B72E-43A7-9BAC-496A9274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989-19D5-42F7-8321-FE6B75231AF4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F60A68-5837-4DDF-8A20-A9A7969A1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A71CB-CBBE-4BBC-92BB-89952EC1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0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9634-595F-442B-97A9-D616920CB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8D1D0-8D6E-49E6-BFA4-EE0A06EAA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16761-33A5-4A75-BA6C-D8C31FCD0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3791A-82A0-4E0F-9B6F-6AAFD2DC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03C-1F27-412D-AD0B-6423348F1B9B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85DC2-25B3-4020-BF44-D676892F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06F97-AAAA-4992-8E17-47150B92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3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6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CFCBE-9C7B-4389-A680-130594D6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B4CD7-C517-49EB-9381-FDB392684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42318-8E11-495A-BD63-D87E1C5C3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519CE-C6D0-4633-8EAA-8BD26B68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57FB-5929-4BB2-B658-2B9ECCE64BE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C4AAA-3918-476E-BAF3-FEC5F9CA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EC90D-CE95-42E5-BB2D-4274BF40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B5F2-B344-48E6-BE67-132B9DD20E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FD9CEE-2A4B-48D5-B341-52EC30146D89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4EDA-E590-4DD1-B58A-9AE094D2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6A726-4953-40DC-B089-ACDF2B3BC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07A1F-4DFB-4B03-B20E-C3EA8B60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545-DA4D-4588-A168-A47EEF327FC2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62435-62F2-49D7-B34A-8F633C2C5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E589B-8432-4F9D-81A1-FC20F714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6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4140A9-C254-43C3-A31B-ADF1D1644F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8B7CA-F0D9-400A-AD52-3D0282B01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A9C0C-4FA4-41C4-AD1F-8A8107FA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042-7092-4D96-B3CE-E8E6CFEE88C8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E1E70-7591-4C40-A06D-D7C7DE8E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9C9F7-7D78-4A47-9849-836C7525A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989-19D5-42F7-8321-FE6B75231AF4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0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8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7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1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747A-1F79-4947-BC53-02407DD7B66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977C-6F95-4B84-BAE5-F507E92C4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6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E6970-E5D1-49C0-8275-24B31C6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51080-1062-4231-8C07-60C5DCC9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516B8-4135-40C9-803D-E2D29FB43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FDC2-5630-4611-9BF0-0EF7C8C4398D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F7C88-E032-426B-AF2A-3EA42959B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4AEB1-5705-459E-B493-C72BBB44F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1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akelandcollege.edu/RAN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ange@lakelandcollege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5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1067236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How to Apply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A29577-50D1-45C1-870D-7829223E95C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763609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latin typeface="Avenir LT Std 65 Medium" panose="020B0603020203020204" pitchFamily="34" charset="0"/>
              </a:rPr>
              <a:t>Apply at RANGE website </a:t>
            </a:r>
            <a:r>
              <a:rPr lang="en-US">
                <a:latin typeface="Avenir LT Std 65 Medium" panose="020B0603020203020204" pitchFamily="34" charset="0"/>
              </a:rPr>
              <a:t>by April 1, 2024</a:t>
            </a:r>
            <a:endParaRPr lang="en-US" dirty="0">
              <a:latin typeface="Avenir LT Std 65 Medium" panose="020B0603020203020204" pitchFamily="34" charset="0"/>
            </a:endParaRPr>
          </a:p>
          <a:p>
            <a:pPr lvl="2"/>
            <a:r>
              <a:rPr lang="en-US" dirty="0">
                <a:latin typeface="Avenir LT Std 65 Medium" panose="020B0603020203020204" pitchFamily="34" charset="0"/>
                <a:hlinkClick r:id="rId4"/>
              </a:rPr>
              <a:t>www.lakelandcollege.edu/RANGE</a:t>
            </a:r>
            <a:r>
              <a:rPr lang="en-US" dirty="0">
                <a:latin typeface="Avenir LT Std 65 Medium" panose="020B0603020203020204" pitchFamily="34" charset="0"/>
              </a:rPr>
              <a:t>  </a:t>
            </a:r>
          </a:p>
          <a:p>
            <a:pPr lvl="2"/>
            <a:endParaRPr lang="en-US" dirty="0">
              <a:latin typeface="Avenir LT Std 65 Medium" panose="020B0603020203020204" pitchFamily="34" charset="0"/>
            </a:endParaRPr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4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1067236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Questions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80A3029-456F-4356-A58B-FF3905B7021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latin typeface="Avenir LT Std 65 Medium" panose="020B0603020203020204" pitchFamily="34" charset="0"/>
                <a:hlinkClick r:id="rId4"/>
              </a:rPr>
              <a:t>range@lakelandcollege.edu</a:t>
            </a:r>
            <a:r>
              <a:rPr lang="en-US" dirty="0">
                <a:latin typeface="Avenir LT Std 65 Medium" panose="020B0603020203020204" pitchFamily="34" charset="0"/>
              </a:rPr>
              <a:t> </a:t>
            </a:r>
          </a:p>
          <a:p>
            <a:pPr lvl="1"/>
            <a:endParaRPr lang="en-US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6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23861" y="1131603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RANGE Program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0E27DC5-93D8-4299-B4CA-1B299CBD2B09}"/>
              </a:ext>
            </a:extLst>
          </p:cNvPr>
          <p:cNvSpPr txBox="1">
            <a:spLocks/>
          </p:cNvSpPr>
          <p:nvPr/>
        </p:nvSpPr>
        <p:spPr>
          <a:xfrm>
            <a:off x="1981200" y="1981200"/>
            <a:ext cx="7336420" cy="44805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join a co-</a:t>
            </a:r>
            <a:r>
              <a:rPr lang="en-US" sz="1800" dirty="0" err="1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hort</a:t>
            </a:r>
            <a:r>
              <a:rPr lang="en-US" sz="1800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15 students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latin typeface="Avenir LT Std 65 Medium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meet for weekly check ins with program directors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latin typeface="Avenir LT Std 65 Medium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meet weekly for tutoring sessions with a second year engineering student mentor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latin typeface="Avenir LT Std 65 Medium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be provided with transfer help to 4 year institution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latin typeface="Avenir LT Std 65 Medium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be provided with internship opportunities during the summer semester as available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latin typeface="Avenir LT Std 65 Medium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be given access to Math/Science bridge program in SU 24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latin typeface="Avenir LT Std 65 Medium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b="1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be provided with a $2100 scholarship for FA 24</a:t>
            </a:r>
            <a:endParaRPr lang="en-US" sz="1800" dirty="0">
              <a:latin typeface="Avenir LT Std 65 Medium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Avenir LT Std 65 Medium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9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09307" y="1123671"/>
            <a:ext cx="8614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RANGE Program Requirements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572394B-4F30-47B8-ABE0-BF38140F4D24}"/>
              </a:ext>
            </a:extLst>
          </p:cNvPr>
          <p:cNvSpPr txBox="1">
            <a:spLocks/>
          </p:cNvSpPr>
          <p:nvPr/>
        </p:nvSpPr>
        <p:spPr>
          <a:xfrm>
            <a:off x="1981199" y="1981200"/>
            <a:ext cx="7251578" cy="44805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Graduating senior Spring 2024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Interested in engineering or STEM field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Completion of Algebra II or similar course with B or higher </a:t>
            </a:r>
            <a:r>
              <a:rPr lang="en-US" b="1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Math ACT of 19 or higher or Math SAT of 500 or higher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Avenir LT Std 65 Medium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 If these requirements are not met, a remediation course can be taken online Summer 2024</a:t>
            </a:r>
          </a:p>
          <a:p>
            <a:endParaRPr lang="en-US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0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17125" y="1123671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Recruiting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A9A429C-B63C-4AF7-91CD-A43BAA2575F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695732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 LT Std 65 Medium" panose="020B0603020203020204" pitchFamily="34" charset="0"/>
              </a:rPr>
              <a:t>Why come to LLC?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Small class sizes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More time one-on-one with instructors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Transfer students performance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Past data have shown that transfer students perform as well or better than native students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Close – knit feel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Cohort of 15 students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Cost savings</a:t>
            </a:r>
          </a:p>
          <a:p>
            <a:pPr lvl="1"/>
            <a:endParaRPr lang="en-US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6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37203" y="1123671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Recruiting –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cost savings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E70E684-8895-4C54-96F9-A6B303589B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49099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 LT Std 65 Medium" panose="020B0603020203020204" pitchFamily="34" charset="0"/>
              </a:rPr>
              <a:t>Cost of transfer schools: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U of I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Cost if starting at U of I:  </a:t>
            </a:r>
            <a:r>
              <a:rPr lang="en-US" b="1" dirty="0">
                <a:latin typeface="Avenir LT Std 65 Medium" panose="020B0603020203020204" pitchFamily="34" charset="0"/>
              </a:rPr>
              <a:t>$96,000</a:t>
            </a:r>
          </a:p>
          <a:p>
            <a:pPr lvl="3"/>
            <a:r>
              <a:rPr lang="en-US" dirty="0">
                <a:latin typeface="Avenir LT Std 65 Medium" panose="020B0603020203020204" pitchFamily="34" charset="0"/>
              </a:rPr>
              <a:t>Note:  Food and housing are not included here.  This will cost </a:t>
            </a:r>
            <a:r>
              <a:rPr lang="en-US" b="1" dirty="0">
                <a:latin typeface="Avenir LT Std 65 Medium" panose="020B0603020203020204" pitchFamily="34" charset="0"/>
              </a:rPr>
              <a:t>$14,000 per year </a:t>
            </a:r>
            <a:r>
              <a:rPr lang="en-US" dirty="0">
                <a:latin typeface="Avenir LT Std 65 Medium" panose="020B0603020203020204" pitchFamily="34" charset="0"/>
              </a:rPr>
              <a:t>or more</a:t>
            </a:r>
            <a:endParaRPr lang="en-US" b="1" dirty="0">
              <a:latin typeface="Avenir LT Std 65 Medium" panose="020B0603020203020204" pitchFamily="34" charset="0"/>
            </a:endParaRP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Cost if starting at LLC:  </a:t>
            </a:r>
            <a:r>
              <a:rPr lang="en-US" b="1" dirty="0">
                <a:latin typeface="Avenir LT Std 65 Medium" panose="020B0603020203020204" pitchFamily="34" charset="0"/>
              </a:rPr>
              <a:t>$58,000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SIU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Cost if starting at SIU:   </a:t>
            </a:r>
            <a:r>
              <a:rPr lang="en-US" b="1" dirty="0">
                <a:latin typeface="Avenir LT Std 65 Medium" panose="020B0603020203020204" pitchFamily="34" charset="0"/>
              </a:rPr>
              <a:t>$56,000</a:t>
            </a:r>
          </a:p>
          <a:p>
            <a:pPr lvl="3"/>
            <a:r>
              <a:rPr lang="en-US" dirty="0">
                <a:latin typeface="Avenir LT Std 65 Medium" panose="020B0603020203020204" pitchFamily="34" charset="0"/>
              </a:rPr>
              <a:t>Note:  Food and housing are not included here.  That will cost </a:t>
            </a:r>
            <a:r>
              <a:rPr lang="en-US" b="1" dirty="0">
                <a:latin typeface="Avenir LT Std 65 Medium" panose="020B0603020203020204" pitchFamily="34" charset="0"/>
              </a:rPr>
              <a:t>$12,000 per year or </a:t>
            </a:r>
            <a:r>
              <a:rPr lang="en-US" dirty="0">
                <a:latin typeface="Avenir LT Std 65 Medium" panose="020B0603020203020204" pitchFamily="34" charset="0"/>
              </a:rPr>
              <a:t>more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Cost if starting at LLC:  </a:t>
            </a:r>
            <a:r>
              <a:rPr lang="en-US" b="1" dirty="0">
                <a:latin typeface="Avenir LT Std 65 Medium" panose="020B0603020203020204" pitchFamily="34" charset="0"/>
              </a:rPr>
              <a:t>$38,000</a:t>
            </a:r>
          </a:p>
        </p:txBody>
      </p:sp>
    </p:spTree>
    <p:extLst>
      <p:ext uri="{BB962C8B-B14F-4D97-AF65-F5344CB8AC3E}">
        <p14:creationId xmlns:p14="http://schemas.microsoft.com/office/powerpoint/2010/main" val="58242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37203" y="1087046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45 Book" panose="020B0502020203020204" pitchFamily="34" charset="0"/>
                <a:ea typeface="+mj-ea"/>
                <a:cs typeface="+mj-cs"/>
              </a:rPr>
              <a:t>Recruitment-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45 Book" panose="020B0502020203020204" pitchFamily="34" charset="0"/>
                <a:ea typeface="+mj-ea"/>
                <a:cs typeface="+mj-cs"/>
              </a:rPr>
              <a:t>Cost savings</a:t>
            </a:r>
            <a:endParaRPr lang="en-US" sz="6000" b="1" dirty="0">
              <a:solidFill>
                <a:srgbClr val="BE2026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9D83930-38C6-44B8-923E-FC86E83145C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433122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Lake Land also offers a presidential scholarship for students in our district.  Students are given free tuition for two years!  To qualify you must:</a:t>
            </a:r>
          </a:p>
          <a:p>
            <a:pPr lvl="1"/>
            <a:r>
              <a:rPr lang="en-US" dirty="0"/>
              <a:t>Be top 15% of your graduating class OR</a:t>
            </a:r>
          </a:p>
          <a:p>
            <a:pPr lvl="1"/>
            <a:r>
              <a:rPr lang="en-US" dirty="0"/>
              <a:t>ACT composite of 26 or higher OR</a:t>
            </a:r>
          </a:p>
          <a:p>
            <a:pPr lvl="1"/>
            <a:r>
              <a:rPr lang="en-US" dirty="0"/>
              <a:t>SAT total 1230 or higher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received, the total cost of LLC would be around $1000 per year bringing totals to:</a:t>
            </a:r>
          </a:p>
          <a:p>
            <a:pPr lvl="2"/>
            <a:r>
              <a:rPr lang="en-US" b="1" dirty="0"/>
              <a:t>U of I: $50,000</a:t>
            </a:r>
          </a:p>
          <a:p>
            <a:pPr lvl="2"/>
            <a:r>
              <a:rPr lang="en-US" b="1" dirty="0"/>
              <a:t>SIU:  $30,000</a:t>
            </a:r>
          </a:p>
        </p:txBody>
      </p:sp>
    </p:spTree>
    <p:extLst>
      <p:ext uri="{BB962C8B-B14F-4D97-AF65-F5344CB8AC3E}">
        <p14:creationId xmlns:p14="http://schemas.microsoft.com/office/powerpoint/2010/main" val="319634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1067236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Advancing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FA8431D-1D35-4A20-A02D-3B5DB044335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695732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 LT Std 65 Medium" panose="020B0603020203020204" pitchFamily="34" charset="0"/>
              </a:rPr>
              <a:t>Transfer Schools: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U of I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Champaign, IL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Grainger School of Engineering is one of the top engineering programs in the world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SIU-C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Carbondale, IL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Rose-</a:t>
            </a:r>
            <a:r>
              <a:rPr lang="en-US" dirty="0" err="1">
                <a:latin typeface="Avenir LT Std 65 Medium" panose="020B0603020203020204" pitchFamily="34" charset="0"/>
              </a:rPr>
              <a:t>Hulman</a:t>
            </a:r>
            <a:endParaRPr lang="en-US" dirty="0">
              <a:latin typeface="Avenir LT Std 65 Medium" panose="020B0603020203020204" pitchFamily="34" charset="0"/>
            </a:endParaRP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Terre Haute, IN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Others as requested by students</a:t>
            </a:r>
          </a:p>
          <a:p>
            <a:pPr marL="777240" lvl="2" indent="0">
              <a:buFont typeface="Arial" panose="020B0604020202020204" pitchFamily="34" charset="0"/>
              <a:buNone/>
            </a:pPr>
            <a:endParaRPr lang="en-US" dirty="0">
              <a:latin typeface="Avenir LT Std 65 Medium" panose="020B0603020203020204" pitchFamily="34" charset="0"/>
            </a:endParaRPr>
          </a:p>
          <a:p>
            <a:pPr lvl="2"/>
            <a:endParaRPr lang="en-US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1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1067236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Advancing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A873A66-9892-44FB-BD15-5ACD552457A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32894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 LT Std 65 Medium" panose="020B0603020203020204" pitchFamily="34" charset="0"/>
              </a:rPr>
              <a:t>Potential Internship Opportunities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North American Lighting</a:t>
            </a:r>
          </a:p>
          <a:p>
            <a:pPr lvl="1"/>
            <a:r>
              <a:rPr lang="en-US" dirty="0" err="1">
                <a:latin typeface="Avenir LT Std 65 Medium" panose="020B0603020203020204" pitchFamily="34" charset="0"/>
              </a:rPr>
              <a:t>Hydrogear</a:t>
            </a:r>
            <a:endParaRPr lang="en-US" dirty="0">
              <a:latin typeface="Avenir LT Std 65 Medium" panose="020B0603020203020204" pitchFamily="34" charset="0"/>
            </a:endParaRP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Agri-Fab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John Deere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LLC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IHI Turbo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Others as requested</a:t>
            </a:r>
          </a:p>
          <a:p>
            <a:pPr lvl="1"/>
            <a:endParaRPr lang="en-US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9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37203" y="1056184"/>
            <a:ext cx="956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LT Std 65 Medium" panose="020B0603020203020204" pitchFamily="34" charset="0"/>
                <a:ea typeface="+mj-ea"/>
                <a:cs typeface="+mj-cs"/>
              </a:rPr>
              <a:t>Next Generation of Engineers</a:t>
            </a:r>
            <a:endParaRPr lang="en-US" sz="6000" b="1" dirty="0">
              <a:solidFill>
                <a:srgbClr val="BE2026"/>
              </a:solidFill>
              <a:latin typeface="Avenir LT Std 65 Medium" panose="020B06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74299" y="-18062"/>
            <a:ext cx="3717702" cy="6972654"/>
            <a:chOff x="8474299" y="-18062"/>
            <a:chExt cx="3717702" cy="6876062"/>
          </a:xfrm>
        </p:grpSpPr>
        <p:sp>
          <p:nvSpPr>
            <p:cNvPr id="12" name="Right Triangle 11"/>
            <p:cNvSpPr/>
            <p:nvPr/>
          </p:nvSpPr>
          <p:spPr>
            <a:xfrm rot="10800000">
              <a:off x="8474299" y="-1"/>
              <a:ext cx="3014901" cy="6821884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8714453" y="0"/>
              <a:ext cx="3120951" cy="6858000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89201" y="-18061"/>
              <a:ext cx="702800" cy="6858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09645" y="-18062"/>
              <a:ext cx="382355" cy="6839945"/>
            </a:xfrm>
            <a:prstGeom prst="rect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8688693" y="-1"/>
              <a:ext cx="3120951" cy="6821883"/>
            </a:xfrm>
            <a:prstGeom prst="rtTriangle">
              <a:avLst/>
            </a:prstGeom>
            <a:solidFill>
              <a:srgbClr val="BE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63" y="1893112"/>
            <a:ext cx="1756696" cy="482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BC7AF7-992A-46C9-BA81-9AA1C88B36E0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21" b="34670"/>
          <a:stretch/>
        </p:blipFill>
        <p:spPr bwMode="auto">
          <a:xfrm>
            <a:off x="9533932" y="812828"/>
            <a:ext cx="2567128" cy="826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46E0489-C475-489F-8BCC-94E0BD03285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 LT Std 65 Medium" panose="020B0603020203020204" pitchFamily="34" charset="0"/>
              </a:rPr>
              <a:t>Why be an engineer?: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High median pay: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Mechanical engineer: $96,310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Civil engineer:  $89,940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Electrical engineer:  $104,610</a:t>
            </a:r>
          </a:p>
          <a:p>
            <a:pPr lvl="1"/>
            <a:r>
              <a:rPr lang="en-US" dirty="0">
                <a:latin typeface="Avenir LT Std 65 Medium" panose="020B0603020203020204" pitchFamily="34" charset="0"/>
              </a:rPr>
              <a:t>High growth rate: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Mechanical engineer:  10%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Civil engineer:  5% </a:t>
            </a:r>
          </a:p>
          <a:p>
            <a:pPr lvl="2"/>
            <a:r>
              <a:rPr lang="en-US" dirty="0">
                <a:latin typeface="Avenir LT Std 65 Medium" panose="020B0603020203020204" pitchFamily="34" charset="0"/>
              </a:rPr>
              <a:t>Electrical engineer:  5%</a:t>
            </a:r>
          </a:p>
          <a:p>
            <a:pPr lvl="1"/>
            <a:endParaRPr lang="en-US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8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LC Growing Tree Powerpoint Template 6.pptx" id="{A06A2D0F-9ABB-430E-8755-499C54581DD4}" vid="{1B682ED5-0379-4D4D-B0CA-17CD99A7192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LLC Growing Tree Powerpoint Template 6</Template>
  <TotalTime>52</TotalTime>
  <Words>473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Avenir LT Std 45 Book</vt:lpstr>
      <vt:lpstr>Avenir LT Std 65 Medium</vt:lpstr>
      <vt:lpstr>Calibri</vt:lpstr>
      <vt:lpstr>Calibri Light</vt:lpstr>
      <vt:lpstr>Courier New</vt:lpstr>
      <vt:lpstr>Symbol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Lake 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Bambi Jones</dc:creator>
  <cp:lastModifiedBy>Sarah Harley</cp:lastModifiedBy>
  <cp:revision>10</cp:revision>
  <dcterms:created xsi:type="dcterms:W3CDTF">2024-02-26T20:00:12Z</dcterms:created>
  <dcterms:modified xsi:type="dcterms:W3CDTF">2024-02-27T17:10:14Z</dcterms:modified>
</cp:coreProperties>
</file>